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3"/>
  </p:notesMasterIdLst>
  <p:sldIdLst>
    <p:sldId id="256" r:id="rId2"/>
    <p:sldId id="304" r:id="rId3"/>
    <p:sldId id="344" r:id="rId4"/>
    <p:sldId id="345" r:id="rId5"/>
    <p:sldId id="346" r:id="rId6"/>
    <p:sldId id="347" r:id="rId7"/>
    <p:sldId id="351" r:id="rId8"/>
    <p:sldId id="257" r:id="rId9"/>
    <p:sldId id="313" r:id="rId10"/>
    <p:sldId id="316" r:id="rId11"/>
    <p:sldId id="317" r:id="rId12"/>
    <p:sldId id="318" r:id="rId13"/>
    <p:sldId id="319" r:id="rId14"/>
    <p:sldId id="321" r:id="rId15"/>
    <p:sldId id="356" r:id="rId16"/>
    <p:sldId id="357" r:id="rId17"/>
    <p:sldId id="358" r:id="rId18"/>
    <p:sldId id="352" r:id="rId19"/>
    <p:sldId id="359" r:id="rId20"/>
    <p:sldId id="353" r:id="rId21"/>
    <p:sldId id="275" r:id="rId22"/>
  </p:sldIdLst>
  <p:sldSz cx="9144000" cy="6858000" type="screen4x3"/>
  <p:notesSz cx="6781800" cy="99187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CC"/>
    <a:srgbClr val="0000FF"/>
    <a:srgbClr val="FF0000"/>
    <a:srgbClr val="FBFCD4"/>
    <a:srgbClr val="FEE6FC"/>
    <a:srgbClr val="FFCCFF"/>
    <a:srgbClr val="FCCCF9"/>
    <a:srgbClr val="FFCC99"/>
    <a:srgbClr val="660033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2718" autoAdjust="0"/>
  </p:normalViewPr>
  <p:slideViewPr>
    <p:cSldViewPr>
      <p:cViewPr varScale="1">
        <p:scale>
          <a:sx n="79" d="100"/>
          <a:sy n="79" d="100"/>
        </p:scale>
        <p:origin x="-1061" y="-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38463" cy="495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137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1750" y="0"/>
            <a:ext cx="2938463" cy="495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813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1225" y="744538"/>
            <a:ext cx="4959350" cy="371951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138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7863" y="4711700"/>
            <a:ext cx="5426075" cy="44624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10138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1813"/>
            <a:ext cx="2938463" cy="495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138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1750" y="9421813"/>
            <a:ext cx="2938463" cy="495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1FB20445-9308-47B9-9160-4D2271AD092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9155" name="Заметки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ru-RU" smtClean="0">
              <a:latin typeface="Arial" pitchFamily="34" charset="0"/>
            </a:endParaRPr>
          </a:p>
        </p:txBody>
      </p:sp>
      <p:sp>
        <p:nvSpPr>
          <p:cNvPr id="49156" name="Номер слайда 3"/>
          <p:cNvSpPr>
            <a:spLocks noGrp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C846ED56-6530-48AD-BBBE-E39E2E5DC666}" type="slidenum">
              <a:rPr lang="ru-RU" smtClean="0">
                <a:latin typeface="Arial" pitchFamily="34" charset="0"/>
              </a:rPr>
              <a:pPr/>
              <a:t>18</a:t>
            </a:fld>
            <a:endParaRPr lang="ru-RU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92AF4A-4B1C-45B7-9C96-2B45883B758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3B1171-B083-46E9-AB26-B2CC6F36ED8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BBED81-D01E-4150-BDDE-02E985A405A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97A55D-980E-4A44-B910-A8F79EC49A8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589B35-F01B-411C-A370-FFB979C0BBB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5C3733-0BE0-4A14-93E6-C1600554189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0D30587-449B-492C-BA07-F0799A57586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7E5511-0D98-4DBE-B801-08A842F6CA0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C5AD81-06F9-42EB-B456-40BCF7FB50E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7C242F-157F-4EAD-8813-56955D5E37F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66D937-B617-44B3-9874-DAE183F3555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rotWithShape="0">
          <a:gsLst>
            <a:gs pos="0">
              <a:srgbClr val="CCFFCC"/>
            </a:gs>
            <a:gs pos="100000">
              <a:srgbClr val="FFFF99"/>
            </a:gs>
          </a:gsLst>
          <a:path path="shap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n-lt"/>
              </a:defRPr>
            </a:lvl1pPr>
          </a:lstStyle>
          <a:p>
            <a:pPr>
              <a:defRPr/>
            </a:pPr>
            <a:fld id="{70CEA869-328B-4A84-88CD-D12ADD7C949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 rotWithShape="0">
          <a:gsLst>
            <a:gs pos="0">
              <a:srgbClr val="FFFFFF"/>
            </a:gs>
            <a:gs pos="100000">
              <a:srgbClr val="767676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79388" y="260350"/>
            <a:ext cx="8785225" cy="6408738"/>
          </a:xfrm>
        </p:spPr>
        <p:txBody>
          <a:bodyPr/>
          <a:lstStyle/>
          <a:p>
            <a:pPr eaLnBrk="1" hangingPunct="1">
              <a:defRPr/>
            </a:pPr>
            <a:r>
              <a:rPr lang="ru-RU" sz="4000" b="1" dirty="0" smtClean="0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/>
            </a:r>
            <a:br>
              <a:rPr lang="ru-RU" sz="4000" b="1" dirty="0" smtClean="0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ru-RU" sz="4000" b="1" dirty="0" smtClean="0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/>
            </a:r>
            <a:br>
              <a:rPr lang="ru-RU" sz="4000" b="1" dirty="0" smtClean="0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ru-RU" sz="4000" b="1" dirty="0" smtClean="0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/>
            </a:r>
            <a:br>
              <a:rPr lang="ru-RU" sz="4000" b="1" dirty="0" smtClean="0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ru-RU" sz="4000" b="1" dirty="0" smtClean="0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/>
            </a:r>
            <a:br>
              <a:rPr lang="ru-RU" sz="4000" b="1" dirty="0" smtClean="0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ru-RU" sz="4000" b="1" dirty="0" smtClean="0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/>
            </a:r>
            <a:br>
              <a:rPr lang="ru-RU" sz="4000" b="1" dirty="0" smtClean="0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ru-RU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Тема</a:t>
            </a:r>
            <a:r>
              <a:rPr lang="en-US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ru-RU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№ 8 </a:t>
            </a:r>
            <a:r>
              <a:rPr lang="ru-RU" sz="3200" b="1" dirty="0" smtClean="0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/>
            </a:r>
            <a:br>
              <a:rPr lang="ru-RU" sz="3200" b="1" dirty="0" smtClean="0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ru-RU" sz="3200" b="1" dirty="0" smtClean="0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Военная педагогика. Особенности  военно-педагогического </a:t>
            </a:r>
            <a:r>
              <a:rPr lang="ru-RU" sz="3200" b="1" dirty="0" smtClean="0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процесса</a:t>
            </a:r>
            <a:br>
              <a:rPr lang="ru-RU" sz="3200" b="1" dirty="0" smtClean="0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ru-RU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Занятие 1 – лекция 2 часа</a:t>
            </a:r>
            <a:r>
              <a:rPr lang="ru-RU" sz="3200" b="1" dirty="0" smtClean="0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ru-RU" sz="4800" dirty="0" smtClean="0"/>
              <a:t> </a:t>
            </a:r>
            <a:endParaRPr lang="ru-RU" sz="4000" dirty="0" smtClean="0"/>
          </a:p>
        </p:txBody>
      </p:sp>
      <p:pic>
        <p:nvPicPr>
          <p:cNvPr id="2052" name="Picture 6" descr="10423291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419872" y="116632"/>
            <a:ext cx="2305050" cy="3852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D5B3031-6858-4509-AEAC-E700933B1F1C}" type="slidenum">
              <a:rPr lang="ru-RU"/>
              <a:pPr>
                <a:defRPr/>
              </a:pPr>
              <a:t>10</a:t>
            </a:fld>
            <a:endParaRPr lang="ru-RU"/>
          </a:p>
        </p:txBody>
      </p:sp>
      <p:sp>
        <p:nvSpPr>
          <p:cNvPr id="655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2800" b="1" smtClean="0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Военная педагогика как наука решает следующие </a:t>
            </a:r>
            <a:r>
              <a:rPr lang="ru-RU" sz="2800" b="1" i="1" smtClean="0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задачи - 1:</a:t>
            </a:r>
            <a:r>
              <a:rPr lang="ru-RU" sz="2800" b="1" smtClean="0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/>
            </a:r>
            <a:br>
              <a:rPr lang="ru-RU" sz="2800" b="1" smtClean="0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</a:br>
            <a:endParaRPr lang="ru-RU" sz="2800" b="1" smtClean="0">
              <a:solidFill>
                <a:srgbClr val="FF33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</a:endParaRPr>
          </a:p>
        </p:txBody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1600200"/>
            <a:ext cx="8893175" cy="52578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ru-RU" sz="2800" b="1" smtClean="0">
                <a:solidFill>
                  <a:srgbClr val="0000FF"/>
                </a:solidFill>
                <a:latin typeface="Times New Roman" pitchFamily="18" charset="0"/>
              </a:rPr>
              <a:t>изучает содержание, организацию и методику военно-педагогического процесса в войсках, его закономерности и особенности;</a:t>
            </a:r>
          </a:p>
          <a:p>
            <a:pPr eaLnBrk="1" hangingPunct="1">
              <a:lnSpc>
                <a:spcPct val="90000"/>
              </a:lnSpc>
            </a:pPr>
            <a:r>
              <a:rPr lang="ru-RU" sz="2800" b="1" smtClean="0">
                <a:solidFill>
                  <a:srgbClr val="800000"/>
                </a:solidFill>
                <a:latin typeface="Times New Roman" pitchFamily="18" charset="0"/>
              </a:rPr>
              <a:t>разрабатывает  и конкретизирует принципы обучения и воспитания , реализует  их требования в условиях перестройки боевой и ГПП подготовки в армии и на флоте</a:t>
            </a:r>
          </a:p>
          <a:p>
            <a:pPr eaLnBrk="1" hangingPunct="1">
              <a:lnSpc>
                <a:spcPct val="90000"/>
              </a:lnSpc>
            </a:pPr>
            <a:r>
              <a:rPr lang="ru-RU" sz="2800" b="1" smtClean="0">
                <a:solidFill>
                  <a:srgbClr val="0000FF"/>
                </a:solidFill>
                <a:latin typeface="Times New Roman" pitchFamily="18" charset="0"/>
              </a:rPr>
              <a:t>разрабатывает средства и методы обучения и воспитания воинов с учетом особенностей видов Вооруженных Сил, родов  войск, категорий военнослужащих, специфики подготовки специалистов различного профиля;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F6B717C-1C7C-4D55-98C2-CA146D5A4822}" type="slidenum">
              <a:rPr lang="ru-RU"/>
              <a:pPr>
                <a:defRPr/>
              </a:pPr>
              <a:t>11</a:t>
            </a:fld>
            <a:endParaRPr lang="ru-RU"/>
          </a:p>
        </p:txBody>
      </p:sp>
      <p:sp>
        <p:nvSpPr>
          <p:cNvPr id="665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2800" b="1" smtClean="0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Военная педагогика как наука решает следующие </a:t>
            </a:r>
            <a:r>
              <a:rPr lang="ru-RU" sz="2800" b="1" i="1" smtClean="0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задачи - 2:</a:t>
            </a:r>
            <a:r>
              <a:rPr lang="ru-RU" sz="2800" b="1" smtClean="0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/>
            </a:r>
            <a:br>
              <a:rPr lang="ru-RU" sz="2800" b="1" smtClean="0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</a:br>
            <a:endParaRPr lang="ru-RU" sz="2800" b="1" smtClean="0">
              <a:solidFill>
                <a:srgbClr val="FF33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</a:endParaRPr>
          </a:p>
        </p:txBody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5068888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ru-RU" sz="2800" b="1" smtClean="0">
                <a:solidFill>
                  <a:srgbClr val="800000"/>
                </a:solidFill>
                <a:latin typeface="Times New Roman" pitchFamily="18" charset="0"/>
              </a:rPr>
              <a:t>выявляет  пути совершенствования и развития всех видов учебных занятий, формы воспитательной работы  контроля и оценки результативности учебно-воспитательного процесса, уровней обученности и воспитанности воинов, подготовленности воинских коллективов;</a:t>
            </a:r>
          </a:p>
          <a:p>
            <a:pPr eaLnBrk="1" hangingPunct="1">
              <a:lnSpc>
                <a:spcPct val="90000"/>
              </a:lnSpc>
            </a:pPr>
            <a:r>
              <a:rPr lang="ru-RU" sz="2800" b="1" smtClean="0">
                <a:solidFill>
                  <a:srgbClr val="0000FF"/>
                </a:solidFill>
                <a:latin typeface="Times New Roman" pitchFamily="18" charset="0"/>
              </a:rPr>
              <a:t>изучает индивидуальные особенности воинов и воинских коллективов как объектов педагогического воздействия , определяет  пути повышения их политико-моральной зрелости, боеготовности и дисциплины;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F13A4AC-DCBB-4830-950D-9C7408BB0BBD}" type="slidenum">
              <a:rPr lang="ru-RU"/>
              <a:pPr>
                <a:defRPr/>
              </a:pPr>
              <a:t>12</a:t>
            </a:fld>
            <a:endParaRPr lang="ru-RU"/>
          </a:p>
        </p:txBody>
      </p:sp>
      <p:sp>
        <p:nvSpPr>
          <p:cNvPr id="675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2800" b="1" smtClean="0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Военная педагогика как наука решает следующие </a:t>
            </a:r>
            <a:r>
              <a:rPr lang="ru-RU" sz="2800" b="1" i="1" smtClean="0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задачи - 3:</a:t>
            </a:r>
            <a:r>
              <a:rPr lang="ru-RU" sz="2800" b="1" smtClean="0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/>
            </a:r>
            <a:br>
              <a:rPr lang="ru-RU" sz="2800" b="1" smtClean="0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</a:br>
            <a:endParaRPr lang="ru-RU" sz="2800" b="1" smtClean="0">
              <a:solidFill>
                <a:srgbClr val="FF33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</a:endParaRPr>
          </a:p>
        </p:txBody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924425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ru-RU" b="1" smtClean="0">
                <a:solidFill>
                  <a:srgbClr val="0000FF"/>
                </a:solidFill>
                <a:latin typeface="Times New Roman" pitchFamily="18" charset="0"/>
              </a:rPr>
              <a:t>обосновывает закономерности, цели, содержания и методики  самовоспитания и самообразования различных категорий  военнослужащих;</a:t>
            </a:r>
          </a:p>
          <a:p>
            <a:pPr eaLnBrk="1" hangingPunct="1">
              <a:lnSpc>
                <a:spcPct val="90000"/>
              </a:lnSpc>
            </a:pPr>
            <a:r>
              <a:rPr lang="ru-RU" b="1" smtClean="0">
                <a:solidFill>
                  <a:srgbClr val="800000"/>
                </a:solidFill>
                <a:latin typeface="Times New Roman" pitchFamily="18" charset="0"/>
              </a:rPr>
              <a:t>раскрывает роль и место офицеров, сержантов  в военно-педагогическом процессе, пути формирования у них педагогической культуры и мастерства;</a:t>
            </a:r>
          </a:p>
          <a:p>
            <a:pPr eaLnBrk="1" hangingPunct="1">
              <a:lnSpc>
                <a:spcPct val="90000"/>
              </a:lnSpc>
            </a:pPr>
            <a:r>
              <a:rPr lang="ru-RU" b="1" smtClean="0">
                <a:solidFill>
                  <a:srgbClr val="0000FF"/>
                </a:solidFill>
                <a:latin typeface="Times New Roman" pitchFamily="18" charset="0"/>
              </a:rPr>
              <a:t>изучает , обобщает и творчески внедряет передовой опыт;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240DADE-1EEE-4462-A86E-48E105107F94}" type="slidenum">
              <a:rPr lang="ru-RU"/>
              <a:pPr>
                <a:defRPr/>
              </a:pPr>
              <a:t>13</a:t>
            </a:fld>
            <a:endParaRPr lang="ru-RU"/>
          </a:p>
        </p:txBody>
      </p:sp>
      <p:sp>
        <p:nvSpPr>
          <p:cNvPr id="686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2800" b="1" smtClean="0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Военная педагогика как наука решает следующие </a:t>
            </a:r>
            <a:r>
              <a:rPr lang="ru-RU" sz="2800" b="1" i="1" smtClean="0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задачи - 4:</a:t>
            </a:r>
            <a:r>
              <a:rPr lang="ru-RU" sz="2800" b="1" smtClean="0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/>
            </a:r>
            <a:br>
              <a:rPr lang="ru-RU" sz="2800" b="1" smtClean="0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</a:br>
            <a:endParaRPr lang="ru-RU" sz="2800" b="1" smtClean="0">
              <a:solidFill>
                <a:srgbClr val="FF33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</a:endParaRPr>
          </a:p>
        </p:txBody>
      </p:sp>
      <p:sp>
        <p:nvSpPr>
          <p:cNvPr id="1434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600200"/>
            <a:ext cx="8686800" cy="52578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ru-RU" sz="2400" b="1" smtClean="0">
                <a:solidFill>
                  <a:srgbClr val="800000"/>
                </a:solidFill>
                <a:latin typeface="Times New Roman" pitchFamily="18" charset="0"/>
              </a:rPr>
              <a:t>изучает опыт, военно-педагогической теории и практики армий других государств использует  его в обучении и воспитании воинов;</a:t>
            </a:r>
          </a:p>
          <a:p>
            <a:pPr eaLnBrk="1" hangingPunct="1">
              <a:lnSpc>
                <a:spcPct val="80000"/>
              </a:lnSpc>
            </a:pPr>
            <a:r>
              <a:rPr lang="ru-RU" sz="2400" b="1" smtClean="0">
                <a:solidFill>
                  <a:srgbClr val="0000FF"/>
                </a:solidFill>
                <a:latin typeface="Times New Roman" pitchFamily="18" charset="0"/>
              </a:rPr>
              <a:t>Большая группа задач военной педагогики связана с поиском путей активизации человеческого фактора в интересах укрепления боевой мощи Вооруженных Сил, формирования у командиров и офицеров – воспитателей современного педагогического мышления, более полного учета  принципа социальной справедливости в учебно-воспитательном процессе, создания в воинских коллективах атмосферы творчества, сплоченности, взаимной взыскательности и личной ответственности за качественное выполнение функциональных обязанностей, борьбы против пассивности и безразличия, малейших нарушений принципов морали и воинской дисциплины против пьянства и других негативных явлений.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66A045E-7AF1-4D8D-86FA-58E27A036EAF}" type="slidenum">
              <a:rPr lang="ru-RU"/>
              <a:pPr>
                <a:defRPr/>
              </a:pPr>
              <a:t>14</a:t>
            </a:fld>
            <a:endParaRPr lang="ru-RU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88913"/>
            <a:ext cx="8229600" cy="6408737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ru-RU" sz="2800" b="1" smtClean="0">
                <a:solidFill>
                  <a:srgbClr val="0000FF"/>
                </a:solidFill>
              </a:rPr>
              <a:t>К числу актуальных задач военной педагогики относится выявление путей интенсификации и оптимизации учебного процесса в подразделениях и частях содержательного моделирования возможностей и боевых действий на занятиях и учениях, эффективного использования тренажерно-имитационной аппаратуры. </a:t>
            </a:r>
          </a:p>
          <a:p>
            <a:pPr eaLnBrk="1" hangingPunct="1">
              <a:lnSpc>
                <a:spcPct val="80000"/>
              </a:lnSpc>
            </a:pPr>
            <a:r>
              <a:rPr lang="ru-RU" sz="2800" b="1" smtClean="0">
                <a:solidFill>
                  <a:srgbClr val="800000"/>
                </a:solidFill>
              </a:rPr>
              <a:t>Возросла актуальность и такой задачи военной педагогики, как исследование проблемы военно-патриотического  и интернационального воспитания трудящихся, качественной подготовки молодежи к службе в армии и на флоте содержания и методики военной подготовки, деятельности  военного руководителя.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Объект 2"/>
          <p:cNvSpPr>
            <a:spLocks noGrp="1"/>
          </p:cNvSpPr>
          <p:nvPr>
            <p:ph idx="1"/>
          </p:nvPr>
        </p:nvSpPr>
        <p:spPr>
          <a:xfrm>
            <a:off x="250825" y="333375"/>
            <a:ext cx="8893175" cy="5792788"/>
          </a:xfrm>
        </p:spPr>
        <p:txBody>
          <a:bodyPr/>
          <a:lstStyle/>
          <a:p>
            <a:pPr eaLnBrk="1" hangingPunct="1"/>
            <a:r>
              <a:rPr lang="ru-RU" sz="28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Военно-педагогический процесс  целенаправленная, организованная система учебно-воспитательной деятельности командиров, штабов, специалистов воспитательных структур, общественных организаций по подготовке воинов и воинских коллективов к действиям по предназначению.</a:t>
            </a:r>
          </a:p>
          <a:p>
            <a:pPr eaLnBrk="1" hangingPunct="1">
              <a:buFontTx/>
              <a:buNone/>
            </a:pPr>
            <a:r>
              <a:rPr lang="ru-RU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Главное назначение военно-педагогического процесса в мирное время – поддержание высокой боевой готовности воинских частей и подразделений, успешное решение ими учебно-боевых задач</a:t>
            </a:r>
            <a:endParaRPr lang="ru-RU" b="1" smtClean="0">
              <a:solidFill>
                <a:srgbClr val="0000CC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F1ABC65-5E5B-432E-931A-44A449C1C034}" type="slidenum">
              <a:rPr lang="ru-RU"/>
              <a:pPr>
                <a:defRPr/>
              </a:pPr>
              <a:t>15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Объект 2"/>
          <p:cNvSpPr>
            <a:spLocks noGrp="1"/>
          </p:cNvSpPr>
          <p:nvPr>
            <p:ph idx="1"/>
          </p:nvPr>
        </p:nvSpPr>
        <p:spPr>
          <a:xfrm>
            <a:off x="457200" y="333375"/>
            <a:ext cx="8229600" cy="6408738"/>
          </a:xfrm>
        </p:spPr>
        <p:txBody>
          <a:bodyPr/>
          <a:lstStyle/>
          <a:p>
            <a:pPr eaLnBrk="1" hangingPunct="1"/>
            <a:r>
              <a:rPr lang="ru-RU" sz="2400" b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По своей сущности это социальный процесс, призванный реализовать положения Конституции Республики Казахстан о защите Отечества, действующего законодательства по оборонным вопросам и другие требования органов государственной власти о необходимости укрепления и поддержания обороноспособности страны на уровне надежной, разумной достаточности. </a:t>
            </a:r>
          </a:p>
          <a:p>
            <a:pPr eaLnBrk="1" hangingPunct="1"/>
            <a:endParaRPr lang="ru-RU" sz="2400" b="1" smtClean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/>
            <a:r>
              <a:rPr lang="ru-RU" sz="2400" b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Содержание и направленность военно-педагогического процесса обусловлены военной доктриной, внутренней и внешней политикой государства, уровнем развития военного дела. </a:t>
            </a:r>
            <a:endParaRPr lang="ru-RU" sz="2400" b="1" smtClean="0">
              <a:solidFill>
                <a:srgbClr val="C00000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F115B51-F2FA-4CF8-B222-0BFF35F28781}" type="slidenum">
              <a:rPr lang="ru-RU"/>
              <a:pPr>
                <a:defRPr/>
              </a:pPr>
              <a:t>16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Объект 2"/>
          <p:cNvSpPr>
            <a:spLocks noGrp="1"/>
          </p:cNvSpPr>
          <p:nvPr>
            <p:ph idx="1"/>
          </p:nvPr>
        </p:nvSpPr>
        <p:spPr>
          <a:xfrm>
            <a:off x="107950" y="115888"/>
            <a:ext cx="9036050" cy="6553200"/>
          </a:xfrm>
        </p:spPr>
        <p:txBody>
          <a:bodyPr/>
          <a:lstStyle/>
          <a:p>
            <a:pPr eaLnBrk="1" hangingPunct="1"/>
            <a:r>
              <a:rPr lang="ru-RU" sz="2300" b="1" i="1" u="sng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Задачи военно-педагогического процесса: </a:t>
            </a:r>
            <a:r>
              <a:rPr lang="ru-RU" sz="2300" b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--</a:t>
            </a:r>
            <a:r>
              <a:rPr lang="ru-RU" sz="2200" b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 целенаправленное формирование военнослужащего как гражданина и воина-профессионала; </a:t>
            </a:r>
          </a:p>
          <a:p>
            <a:pPr eaLnBrk="1" hangingPunct="1"/>
            <a:r>
              <a:rPr lang="ru-RU" sz="2200" b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sz="22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 вооружение военнослужащих системой военных, социальных, технических, профессиональных знаний и качеств, обеспечивающих эффективные практические действия в любой обстановке; </a:t>
            </a:r>
          </a:p>
          <a:p>
            <a:pPr eaLnBrk="1" hangingPunct="1"/>
            <a:r>
              <a:rPr lang="ru-RU" sz="2200" b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- обеспечение целенаправленного развития духовных сил, интеллектуальных и физических качеств каждого военнослужащего;</a:t>
            </a:r>
          </a:p>
          <a:p>
            <a:pPr eaLnBrk="1" hangingPunct="1"/>
            <a:r>
              <a:rPr lang="ru-RU" sz="22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- выработка у личного состава эмоционально-волевой устойчивости, психологической готовности к преодолению трудностей военной службы, к действиям в обстановке современного боя; </a:t>
            </a:r>
          </a:p>
          <a:p>
            <a:pPr eaLnBrk="1" hangingPunct="1"/>
            <a:r>
              <a:rPr lang="ru-RU" sz="2200" b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- осуществление боевого слаживания расчетов, подразделений, частей, поддержание в воинских коллективах уставного порядка, формирование отношений доверия военнослужащих друг к другу, взаимопомощи, взаимовыручки, войскового товарищества и дружбы.</a:t>
            </a:r>
            <a:endParaRPr lang="ru-RU" sz="2200" b="1" smtClean="0">
              <a:solidFill>
                <a:srgbClr val="0000CC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C68AEBF-C077-475B-A12D-B140FC4740E7}" type="slidenum">
              <a:rPr lang="ru-RU"/>
              <a:pPr>
                <a:defRPr/>
              </a:pPr>
              <a:t>17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b="1" smtClean="0">
                <a:solidFill>
                  <a:srgbClr val="FF0000"/>
                </a:solidFill>
              </a:rPr>
              <a:t>Особенности военно-педагогического процесса</a:t>
            </a:r>
          </a:p>
        </p:txBody>
      </p:sp>
      <p:sp>
        <p:nvSpPr>
          <p:cNvPr id="19459" name="Объект 2"/>
          <p:cNvSpPr>
            <a:spLocks noGrp="1"/>
          </p:cNvSpPr>
          <p:nvPr>
            <p:ph idx="1"/>
          </p:nvPr>
        </p:nvSpPr>
        <p:spPr>
          <a:xfrm>
            <a:off x="250825" y="1600200"/>
            <a:ext cx="8569325" cy="4525963"/>
          </a:xfrm>
        </p:spPr>
        <p:txBody>
          <a:bodyPr/>
          <a:lstStyle/>
          <a:p>
            <a:pPr eaLnBrk="1" hangingPunct="1"/>
            <a:r>
              <a:rPr lang="ru-RU" b="1" smtClean="0">
                <a:solidFill>
                  <a:srgbClr val="C00000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Суть первой состоит в том, что воинский труд, овладение воинским мастерством – это обязанность каждого военнослужащего. </a:t>
            </a:r>
          </a:p>
          <a:p>
            <a:pPr eaLnBrk="1" hangingPunct="1"/>
            <a:r>
              <a:rPr lang="ru-RU" b="1" smtClean="0">
                <a:solidFill>
                  <a:srgbClr val="0000CC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Вторая особенность заключается в том, что военно-педагогический процесс осуществляется в непрерывном единстве со служебной деятельностью военнослужащих и имеет ярко выраженный практический характер. </a:t>
            </a:r>
            <a:endParaRPr lang="ru-RU" b="1" smtClean="0">
              <a:solidFill>
                <a:srgbClr val="0000CC"/>
              </a:solidFill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2C50B5A-CB0C-4B54-B9E2-32A921DBC8BE}" type="slidenum">
              <a:rPr lang="ru-RU"/>
              <a:pPr>
                <a:defRPr/>
              </a:pPr>
              <a:t>18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Заголовок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ru-RU" b="1" smtClean="0">
                <a:solidFill>
                  <a:srgbClr val="C00000"/>
                </a:solidFill>
              </a:rPr>
              <a:t>Особенности военно-педагогического процесса</a:t>
            </a:r>
          </a:p>
        </p:txBody>
      </p:sp>
      <p:sp>
        <p:nvSpPr>
          <p:cNvPr id="20483" name="Объект 2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pPr eaLnBrk="1" hangingPunct="1"/>
            <a:r>
              <a:rPr lang="ru-RU" b="1" smtClean="0">
                <a:solidFill>
                  <a:srgbClr val="0000CC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Третья особенность состоит в том, что военно-педагогический процесс организуется в условиях постоянной боевой готовности и направлен на ее обеспечение.</a:t>
            </a:r>
          </a:p>
          <a:p>
            <a:pPr eaLnBrk="1" hangingPunct="1"/>
            <a:r>
              <a:rPr lang="ru-RU" b="1" smtClean="0">
                <a:solidFill>
                  <a:srgbClr val="0000CC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b="1" smtClean="0">
                <a:solidFill>
                  <a:srgbClr val="FF0000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Четвертая особенность характеризуется высокой насыщенностью военно-педагогического процесса военной техникой и вооружением .</a:t>
            </a:r>
            <a:endParaRPr lang="ru-RU" b="1" smtClean="0">
              <a:solidFill>
                <a:srgbClr val="FF0000"/>
              </a:solidFill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4" name="Номер слайда 3"/>
          <p:cNvSpPr txBox="1">
            <a:spLocks noGrp="1"/>
          </p:cNvSpPr>
          <p:nvPr/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/>
          <a:lstStyle/>
          <a:p>
            <a:pPr algn="r">
              <a:defRPr/>
            </a:pPr>
            <a:fld id="{5BCC62CD-CACA-4B4E-B68B-ACB70C221557}" type="slidenum">
              <a:rPr lang="ru-RU" sz="1400">
                <a:solidFill>
                  <a:srgbClr val="000000"/>
                </a:solidFill>
                <a:latin typeface="+mn-lt"/>
              </a:rPr>
              <a:pPr algn="r">
                <a:defRPr/>
              </a:pPr>
              <a:t>19</a:t>
            </a:fld>
            <a:endParaRPr lang="ru-RU" sz="1400">
              <a:solidFill>
                <a:srgbClr val="000000"/>
              </a:solidFill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4820155-D5A6-475E-B06C-E56A50E62992}" type="slidenum">
              <a:rPr lang="ru-RU"/>
              <a:pPr>
                <a:defRPr/>
              </a:pPr>
              <a:t>2</a:t>
            </a:fld>
            <a:endParaRPr lang="ru-RU"/>
          </a:p>
        </p:txBody>
      </p:sp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b="1" dirty="0" smtClean="0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Учебные вопросы:</a:t>
            </a:r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  <a:defRPr/>
            </a:pPr>
            <a:r>
              <a:rPr lang="ru-RU" b="1" dirty="0" smtClean="0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     1. Основные цели и идеалы педагогики</a:t>
            </a:r>
            <a:r>
              <a:rPr lang="ru-RU" b="1" dirty="0" smtClean="0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. Военная педагогика.</a:t>
            </a:r>
            <a:endParaRPr lang="ru-RU" b="1" dirty="0" smtClean="0">
              <a:solidFill>
                <a:srgbClr val="0000CC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eaLnBrk="1" hangingPunct="1">
              <a:buFontTx/>
              <a:buNone/>
              <a:defRPr/>
            </a:pPr>
            <a:endParaRPr lang="ru-RU" b="1" dirty="0" smtClean="0">
              <a:solidFill>
                <a:srgbClr val="0000CC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eaLnBrk="1" hangingPunct="1">
              <a:buFontTx/>
              <a:buNone/>
              <a:defRPr/>
            </a:pPr>
            <a:r>
              <a:rPr lang="ru-RU" b="1" dirty="0" smtClean="0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     2. Особенности военно-педагогического процесса</a:t>
            </a:r>
            <a:r>
              <a:rPr lang="ru-RU" altLang="ko-KR" b="1" dirty="0" smtClean="0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. </a:t>
            </a:r>
            <a:endParaRPr lang="ru-RU" b="1" dirty="0" smtClean="0">
              <a:solidFill>
                <a:srgbClr val="0000CC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b="1" smtClean="0">
                <a:solidFill>
                  <a:srgbClr val="C00000"/>
                </a:solidFill>
              </a:rPr>
              <a:t>Особенности военно-педагогического процесса</a:t>
            </a:r>
          </a:p>
        </p:txBody>
      </p:sp>
      <p:sp>
        <p:nvSpPr>
          <p:cNvPr id="21507" name="Объект 2"/>
          <p:cNvSpPr>
            <a:spLocks noGrp="1"/>
          </p:cNvSpPr>
          <p:nvPr>
            <p:ph idx="1"/>
          </p:nvPr>
        </p:nvSpPr>
        <p:spPr>
          <a:xfrm>
            <a:off x="0" y="1600200"/>
            <a:ext cx="9036050" cy="4525963"/>
          </a:xfrm>
        </p:spPr>
        <p:txBody>
          <a:bodyPr/>
          <a:lstStyle/>
          <a:p>
            <a:pPr eaLnBrk="1" hangingPunct="1"/>
            <a:r>
              <a:rPr lang="ru-RU" b="1" smtClean="0">
                <a:solidFill>
                  <a:srgbClr val="0000CC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В качестве пятой особенности военно-педагогического процесса необходимо отметить его особую напряженность .</a:t>
            </a:r>
          </a:p>
          <a:p>
            <a:pPr eaLnBrk="1" hangingPunct="1"/>
            <a:r>
              <a:rPr lang="ru-RU" b="1" smtClean="0">
                <a:solidFill>
                  <a:srgbClr val="FF0000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Шестая особенность обусловливается коллективным характером процесса обучения и воспитания . </a:t>
            </a:r>
          </a:p>
          <a:p>
            <a:pPr eaLnBrk="1" hangingPunct="1"/>
            <a:r>
              <a:rPr lang="ru-RU" b="1" smtClean="0">
                <a:solidFill>
                  <a:srgbClr val="0000CC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Седьмая особенность военно-педагогического процесса – его многоплановость, многоступенчатость, многоаспектность. </a:t>
            </a:r>
            <a:endParaRPr lang="ru-RU" b="1" smtClean="0">
              <a:solidFill>
                <a:srgbClr val="0000CC"/>
              </a:solidFill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CA28E0E-5B75-43EE-A4EA-CD1CD1553AB9}" type="slidenum">
              <a:rPr lang="ru-RU"/>
              <a:pPr>
                <a:defRPr/>
              </a:pPr>
              <a:t>20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D519F9B-E1F8-4993-B236-3B01FA7161D9}" type="slidenum">
              <a:rPr lang="ru-RU"/>
              <a:pPr>
                <a:defRPr/>
              </a:pPr>
              <a:t>21</a:t>
            </a:fld>
            <a:endParaRPr lang="ru-RU"/>
          </a:p>
        </p:txBody>
      </p:sp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b="1" smtClean="0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Вывод: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b="1" smtClean="0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Глубокое знание теоретических основ военной педагогики, умелое их использование в практической деятельности позволяют офицеру эффективно и качественно организовывать военно-педагогический процесс, обучать и воспитывать подчиненных.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678016D-140F-4363-A38D-CC0F4A294F22}" type="slidenum">
              <a:rPr lang="ru-RU"/>
              <a:pPr>
                <a:defRPr/>
              </a:pPr>
              <a:t>3</a:t>
            </a:fld>
            <a:endParaRPr lang="ru-RU"/>
          </a:p>
        </p:txBody>
      </p:sp>
      <p:sp>
        <p:nvSpPr>
          <p:cNvPr id="409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z="4000" smtClean="0">
                <a:solidFill>
                  <a:srgbClr val="FF0000"/>
                </a:solidFill>
              </a:rPr>
              <a:t>Контрольные вопросы по пройденной теме:</a:t>
            </a:r>
          </a:p>
        </p:txBody>
      </p:sp>
      <p:sp>
        <p:nvSpPr>
          <p:cNvPr id="97284" name="Rectangle 4"/>
          <p:cNvSpPr>
            <a:spLocks noChangeArrowheads="1"/>
          </p:cNvSpPr>
          <p:nvPr/>
        </p:nvSpPr>
        <p:spPr bwMode="auto">
          <a:xfrm>
            <a:off x="468313" y="1557338"/>
            <a:ext cx="8280400" cy="6477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ru-RU" sz="2400" b="1">
              <a:solidFill>
                <a:srgbClr val="0000CC"/>
              </a:solidFill>
            </a:endParaRPr>
          </a:p>
          <a:p>
            <a:pPr algn="ctr"/>
            <a:r>
              <a:rPr lang="ru-RU" sz="2400" b="1">
                <a:solidFill>
                  <a:srgbClr val="0000CC"/>
                </a:solidFill>
              </a:rPr>
              <a:t>Что относится к психологическим факторам боя: </a:t>
            </a:r>
          </a:p>
          <a:p>
            <a:pPr algn="ctr"/>
            <a:endParaRPr lang="ru-RU" sz="2400" b="1">
              <a:solidFill>
                <a:srgbClr val="0000CC"/>
              </a:solidFill>
            </a:endParaRPr>
          </a:p>
        </p:txBody>
      </p:sp>
      <p:sp>
        <p:nvSpPr>
          <p:cNvPr id="97286" name="Oval 6"/>
          <p:cNvSpPr>
            <a:spLocks noChangeArrowheads="1"/>
          </p:cNvSpPr>
          <p:nvPr/>
        </p:nvSpPr>
        <p:spPr bwMode="auto">
          <a:xfrm>
            <a:off x="381000" y="2420938"/>
            <a:ext cx="3743325" cy="10795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3600" b="1">
                <a:solidFill>
                  <a:srgbClr val="FF0000"/>
                </a:solidFill>
              </a:rPr>
              <a:t>Опасность</a:t>
            </a:r>
          </a:p>
        </p:txBody>
      </p:sp>
      <p:sp>
        <p:nvSpPr>
          <p:cNvPr id="97288" name="Oval 8"/>
          <p:cNvSpPr>
            <a:spLocks noChangeArrowheads="1"/>
          </p:cNvSpPr>
          <p:nvPr/>
        </p:nvSpPr>
        <p:spPr bwMode="auto">
          <a:xfrm>
            <a:off x="352425" y="3716338"/>
            <a:ext cx="3771900" cy="10795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3600" b="1">
                <a:solidFill>
                  <a:srgbClr val="FF0000"/>
                </a:solidFill>
              </a:rPr>
              <a:t>Внезапность</a:t>
            </a:r>
          </a:p>
        </p:txBody>
      </p:sp>
      <p:sp>
        <p:nvSpPr>
          <p:cNvPr id="97290" name="Oval 10"/>
          <p:cNvSpPr>
            <a:spLocks noChangeArrowheads="1"/>
          </p:cNvSpPr>
          <p:nvPr/>
        </p:nvSpPr>
        <p:spPr bwMode="auto">
          <a:xfrm rot="10800000" flipV="1">
            <a:off x="503238" y="5084763"/>
            <a:ext cx="3492500" cy="115252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400" b="1">
                <a:solidFill>
                  <a:srgbClr val="FF0000"/>
                </a:solidFill>
              </a:rPr>
              <a:t>Неопределенность</a:t>
            </a:r>
          </a:p>
        </p:txBody>
      </p:sp>
      <p:sp>
        <p:nvSpPr>
          <p:cNvPr id="10" name="Oval 6"/>
          <p:cNvSpPr>
            <a:spLocks noChangeArrowheads="1"/>
          </p:cNvSpPr>
          <p:nvPr/>
        </p:nvSpPr>
        <p:spPr bwMode="auto">
          <a:xfrm>
            <a:off x="4568825" y="2425700"/>
            <a:ext cx="3744913" cy="10795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3600" b="1">
                <a:solidFill>
                  <a:srgbClr val="FF0000"/>
                </a:solidFill>
              </a:rPr>
              <a:t>Новизна</a:t>
            </a:r>
          </a:p>
        </p:txBody>
      </p:sp>
      <p:sp>
        <p:nvSpPr>
          <p:cNvPr id="11" name="Oval 6"/>
          <p:cNvSpPr>
            <a:spLocks noChangeArrowheads="1"/>
          </p:cNvSpPr>
          <p:nvPr/>
        </p:nvSpPr>
        <p:spPr bwMode="auto">
          <a:xfrm>
            <a:off x="4716463" y="3716338"/>
            <a:ext cx="3743325" cy="10795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400" b="1">
                <a:solidFill>
                  <a:srgbClr val="FF0000"/>
                </a:solidFill>
              </a:rPr>
              <a:t>Увеличение темпа </a:t>
            </a:r>
          </a:p>
          <a:p>
            <a:pPr algn="ctr"/>
            <a:r>
              <a:rPr lang="ru-RU" sz="2400" b="1">
                <a:solidFill>
                  <a:srgbClr val="FF0000"/>
                </a:solidFill>
              </a:rPr>
              <a:t>действий</a:t>
            </a:r>
          </a:p>
        </p:txBody>
      </p:sp>
      <p:sp>
        <p:nvSpPr>
          <p:cNvPr id="12" name="Oval 6"/>
          <p:cNvSpPr>
            <a:spLocks noChangeArrowheads="1"/>
          </p:cNvSpPr>
          <p:nvPr/>
        </p:nvSpPr>
        <p:spPr bwMode="auto">
          <a:xfrm>
            <a:off x="4708525" y="5181600"/>
            <a:ext cx="3744913" cy="10795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800" b="1">
                <a:solidFill>
                  <a:srgbClr val="FF0000"/>
                </a:solidFill>
              </a:rPr>
              <a:t>Дефицит времени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0" fill="hold"/>
                                        <p:tgtEl>
                                          <p:spTgt spid="9728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0" fill="hold"/>
                                        <p:tgtEl>
                                          <p:spTgt spid="9728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3000"/>
                                        <p:tgtEl>
                                          <p:spTgt spid="972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972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972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3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3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3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286" grpId="0" animBg="1"/>
      <p:bldP spid="97288" grpId="0" animBg="1"/>
      <p:bldP spid="97290" grpId="0" animBg="1"/>
      <p:bldP spid="10" grpId="0" animBg="1"/>
      <p:bldP spid="11" grpId="0" animBg="1"/>
      <p:bldP spid="1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823C73E-85F9-4017-8B92-93AF0E20742C}" type="slidenum">
              <a:rPr lang="ru-RU"/>
              <a:pPr>
                <a:defRPr/>
              </a:pPr>
              <a:t>4</a:t>
            </a:fld>
            <a:endParaRPr lang="ru-RU"/>
          </a:p>
        </p:txBody>
      </p:sp>
      <p:sp>
        <p:nvSpPr>
          <p:cNvPr id="983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4000" b="1" smtClean="0">
                <a:solidFill>
                  <a:srgbClr val="0000CC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Назовите психотравмирующие факторы боевой обстановки:</a:t>
            </a:r>
          </a:p>
        </p:txBody>
      </p:sp>
      <p:sp>
        <p:nvSpPr>
          <p:cNvPr id="983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1600200"/>
            <a:ext cx="8362950" cy="5068888"/>
          </a:xfrm>
        </p:spPr>
        <p:txBody>
          <a:bodyPr/>
          <a:lstStyle/>
          <a:p>
            <a:pPr eaLnBrk="1" hangingPunct="1">
              <a:buFontTx/>
              <a:buNone/>
              <a:defRPr/>
            </a:pPr>
            <a:r>
              <a:rPr lang="ru-RU" sz="2000" b="1" smtClean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1.Факторы визуального (зрительного) ряда:</a:t>
            </a:r>
          </a:p>
          <a:p>
            <a:pPr eaLnBrk="1" hangingPunct="1">
              <a:defRPr/>
            </a:pPr>
            <a:r>
              <a:rPr lang="ru-RU" sz="2000" b="1" i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разрушения зданий, техники, сооружений, ландшафта;</a:t>
            </a:r>
          </a:p>
          <a:p>
            <a:pPr eaLnBrk="1" hangingPunct="1">
              <a:defRPr/>
            </a:pPr>
            <a:r>
              <a:rPr lang="ru-RU" sz="2000" b="1" i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огонь, возгорания, пожары, разрывы;</a:t>
            </a:r>
          </a:p>
          <a:p>
            <a:pPr eaLnBrk="1" hangingPunct="1">
              <a:defRPr/>
            </a:pPr>
            <a:r>
              <a:rPr lang="ru-RU" sz="2000" b="1" i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вид трупов, раненых п пострадавших.</a:t>
            </a:r>
          </a:p>
          <a:p>
            <a:pPr eaLnBrk="1" hangingPunct="1">
              <a:buFontTx/>
              <a:buNone/>
              <a:defRPr/>
            </a:pPr>
            <a:r>
              <a:rPr lang="ru-RU" sz="2000" b="1" smtClean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2. Факторы аудиального (слухового) ряда: </a:t>
            </a:r>
          </a:p>
          <a:p>
            <a:pPr eaLnBrk="1" hangingPunct="1">
              <a:defRPr/>
            </a:pPr>
            <a:r>
              <a:rPr lang="ru-RU" sz="2000" b="1" i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грохот, рев, гул.</a:t>
            </a:r>
          </a:p>
          <a:p>
            <a:pPr eaLnBrk="1" hangingPunct="1">
              <a:buFontTx/>
              <a:buNone/>
              <a:defRPr/>
            </a:pPr>
            <a:r>
              <a:rPr lang="ru-RU" sz="2000" b="1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3.  Факторы тактильного ряда (осязательного):</a:t>
            </a:r>
          </a:p>
          <a:p>
            <a:pPr eaLnBrk="1" hangingPunct="1">
              <a:defRPr/>
            </a:pPr>
            <a:r>
              <a:rPr lang="ru-RU" sz="2000" b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вибрации, удары воздушной волны, сотрясения, падения.</a:t>
            </a:r>
          </a:p>
          <a:p>
            <a:pPr eaLnBrk="1" hangingPunct="1">
              <a:buFontTx/>
              <a:buNone/>
              <a:defRPr/>
            </a:pPr>
            <a:r>
              <a:rPr lang="ru-RU" sz="2000" b="1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4.  Факторы интерактивного ряда:</a:t>
            </a:r>
          </a:p>
          <a:p>
            <a:pPr eaLnBrk="1" hangingPunct="1">
              <a:defRPr/>
            </a:pPr>
            <a:r>
              <a:rPr lang="ru-RU" sz="2000" b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смерть близких, сослуживцев, товарищей;</a:t>
            </a:r>
          </a:p>
          <a:p>
            <a:pPr eaLnBrk="1" hangingPunct="1">
              <a:defRPr/>
            </a:pPr>
            <a:r>
              <a:rPr lang="ru-RU" sz="2000" b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контакт с большим количеством раненых и искалеченных.</a:t>
            </a:r>
          </a:p>
          <a:p>
            <a:pPr eaLnBrk="1" hangingPunct="1">
              <a:buFontTx/>
              <a:buNone/>
              <a:defRPr/>
            </a:pPr>
            <a:endParaRPr lang="ru-RU" sz="2000" b="1" smtClean="0">
              <a:effectLst>
                <a:outerShdw blurRad="38100" dist="38100" dir="2700000" algn="tl">
                  <a:srgbClr val="FFFFFF"/>
                </a:outerShdw>
              </a:effectLst>
              <a:latin typeface="Times New Roman" pitchFamily="18" charset="0"/>
            </a:endParaRPr>
          </a:p>
          <a:p>
            <a:pPr eaLnBrk="1" hangingPunct="1">
              <a:defRPr/>
            </a:pPr>
            <a:endParaRPr lang="ru-RU" sz="200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3000"/>
                                        <p:tgtEl>
                                          <p:spTgt spid="983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3000"/>
                                        <p:tgtEl>
                                          <p:spTgt spid="983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3000"/>
                                        <p:tgtEl>
                                          <p:spTgt spid="983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3000"/>
                                        <p:tgtEl>
                                          <p:spTgt spid="983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3000"/>
                                        <p:tgtEl>
                                          <p:spTgt spid="983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3000"/>
                                        <p:tgtEl>
                                          <p:spTgt spid="983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3000"/>
                                        <p:tgtEl>
                                          <p:spTgt spid="983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0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3000"/>
                                        <p:tgtEl>
                                          <p:spTgt spid="9830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0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3000"/>
                                        <p:tgtEl>
                                          <p:spTgt spid="9830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0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3000"/>
                                        <p:tgtEl>
                                          <p:spTgt spid="9830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0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3000"/>
                                        <p:tgtEl>
                                          <p:spTgt spid="9830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462C167-2BAF-4038-901A-516A8C936A4F}" type="slidenum">
              <a:rPr lang="ru-RU"/>
              <a:pPr>
                <a:defRPr/>
              </a:pPr>
              <a:t>5</a:t>
            </a:fld>
            <a:endParaRPr lang="ru-RU"/>
          </a:p>
        </p:txBody>
      </p:sp>
      <p:sp>
        <p:nvSpPr>
          <p:cNvPr id="9933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786210"/>
          </a:xfrm>
        </p:spPr>
        <p:txBody>
          <a:bodyPr/>
          <a:lstStyle/>
          <a:p>
            <a:pPr eaLnBrk="1" hangingPunct="1">
              <a:defRPr/>
            </a:pPr>
            <a:r>
              <a:rPr lang="ru-RU" sz="3200" b="1" dirty="0" smtClean="0">
                <a:solidFill>
                  <a:srgbClr val="0000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entury Gothic" pitchFamily="34" charset="0"/>
              </a:rPr>
              <a:t>Назовите классификацию приемов моделирования  психотравмирующих факторов:</a:t>
            </a:r>
          </a:p>
        </p:txBody>
      </p:sp>
      <p:sp>
        <p:nvSpPr>
          <p:cNvPr id="993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403648" y="2708920"/>
            <a:ext cx="6624736" cy="3240360"/>
          </a:xfrm>
        </p:spPr>
        <p:txBody>
          <a:bodyPr/>
          <a:lstStyle/>
          <a:p>
            <a:pPr algn="ctr" eaLnBrk="1" hangingPunct="1">
              <a:buFontTx/>
              <a:buNone/>
              <a:defRPr/>
            </a:pPr>
            <a:r>
              <a:rPr lang="ru-RU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- </a:t>
            </a:r>
            <a:r>
              <a:rPr lang="ru-RU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entury Gothic" pitchFamily="34" charset="0"/>
              </a:rPr>
              <a:t>Словесно-знаковые;</a:t>
            </a:r>
          </a:p>
          <a:p>
            <a:pPr algn="ctr" eaLnBrk="1" hangingPunct="1">
              <a:buFontTx/>
              <a:buNone/>
              <a:defRPr/>
            </a:pPr>
            <a:r>
              <a:rPr lang="ru-RU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entury Gothic" pitchFamily="34" charset="0"/>
              </a:rPr>
              <a:t>- Наглядные;</a:t>
            </a:r>
          </a:p>
          <a:p>
            <a:pPr algn="ctr" eaLnBrk="1" hangingPunct="1">
              <a:buFontTx/>
              <a:buNone/>
              <a:defRPr/>
            </a:pPr>
            <a:r>
              <a:rPr lang="ru-RU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entury Gothic" pitchFamily="34" charset="0"/>
              </a:rPr>
              <a:t>- Тренажерные;</a:t>
            </a:r>
          </a:p>
          <a:p>
            <a:pPr algn="ctr" eaLnBrk="1" hangingPunct="1">
              <a:buFontTx/>
              <a:buChar char="-"/>
              <a:defRPr/>
            </a:pPr>
            <a:r>
              <a:rPr lang="ru-RU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entury Gothic" pitchFamily="34" charset="0"/>
              </a:rPr>
              <a:t>Имитационные;</a:t>
            </a:r>
            <a:r>
              <a:rPr lang="ru-RU" dirty="0" smtClean="0">
                <a:latin typeface="Century Gothic" pitchFamily="34" charset="0"/>
              </a:rPr>
              <a:t> </a:t>
            </a:r>
          </a:p>
          <a:p>
            <a:pPr algn="ctr" eaLnBrk="1" hangingPunct="1">
              <a:buFontTx/>
              <a:buChar char="-"/>
              <a:defRPr/>
            </a:pPr>
            <a:r>
              <a:rPr lang="ru-RU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entury Gothic" pitchFamily="34" charset="0"/>
              </a:rPr>
              <a:t>Боевые.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993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993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7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0" fill="hold"/>
                                        <p:tgtEl>
                                          <p:spTgt spid="993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0" fill="hold"/>
                                        <p:tgtEl>
                                          <p:spTgt spid="993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7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0" fill="hold"/>
                                        <p:tgtEl>
                                          <p:spTgt spid="993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0" fill="hold"/>
                                        <p:tgtEl>
                                          <p:spTgt spid="993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7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0" fill="hold"/>
                                        <p:tgtEl>
                                          <p:spTgt spid="993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0" fill="hold"/>
                                        <p:tgtEl>
                                          <p:spTgt spid="993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7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0" fill="hold"/>
                                        <p:tgtEl>
                                          <p:spTgt spid="993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0" fill="hold"/>
                                        <p:tgtEl>
                                          <p:spTgt spid="993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E59B459-D868-4A06-9969-15166F2D85D4}" type="slidenum">
              <a:rPr lang="ru-RU"/>
              <a:pPr>
                <a:defRPr/>
              </a:pPr>
              <a:t>6</a:t>
            </a:fld>
            <a:endParaRPr lang="ru-RU"/>
          </a:p>
        </p:txBody>
      </p:sp>
      <p:sp>
        <p:nvSpPr>
          <p:cNvPr id="7171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/>
          <a:lstStyle/>
          <a:p>
            <a:pPr eaLnBrk="1" hangingPunct="1"/>
            <a:r>
              <a:rPr lang="ru-RU" sz="2400" b="1" dirty="0" smtClean="0">
                <a:solidFill>
                  <a:srgbClr val="0000FF"/>
                </a:solidFill>
                <a:latin typeface="Century Gothic" pitchFamily="34" charset="0"/>
              </a:rPr>
              <a:t>Назовите с помощью каких приемов осуществляется физическое изнурение военнослужащих</a:t>
            </a:r>
            <a:r>
              <a:rPr lang="ru-RU" sz="2400" b="1" dirty="0" smtClean="0">
                <a:solidFill>
                  <a:srgbClr val="0000FF"/>
                </a:solidFill>
                <a:latin typeface="Century Gothic" pitchFamily="34" charset="0"/>
              </a:rPr>
              <a:t>:</a:t>
            </a:r>
            <a:endParaRPr lang="ru-RU" sz="3600" dirty="0" smtClean="0">
              <a:solidFill>
                <a:srgbClr val="0000FF"/>
              </a:solidFill>
              <a:latin typeface="Century Gothic" pitchFamily="34" charset="0"/>
            </a:endParaRPr>
          </a:p>
        </p:txBody>
      </p:sp>
      <p:sp>
        <p:nvSpPr>
          <p:cNvPr id="1003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5141913"/>
          </a:xfrm>
        </p:spPr>
        <p:txBody>
          <a:bodyPr/>
          <a:lstStyle/>
          <a:p>
            <a:pPr algn="just" eaLnBrk="1" hangingPunct="1">
              <a:lnSpc>
                <a:spcPct val="80000"/>
              </a:lnSpc>
              <a:buFontTx/>
              <a:buNone/>
              <a:defRPr/>
            </a:pPr>
            <a:r>
              <a:rPr lang="ru-RU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itchFamily="34" charset="0"/>
              </a:rPr>
              <a:t>1. Проведение занятий в неблагоприятных погодных условиях.</a:t>
            </a:r>
          </a:p>
          <a:p>
            <a:pPr algn="just" eaLnBrk="1" hangingPunct="1">
              <a:lnSpc>
                <a:spcPct val="80000"/>
              </a:lnSpc>
              <a:buFontTx/>
              <a:buNone/>
              <a:defRPr/>
            </a:pPr>
            <a:r>
              <a:rPr lang="ru-RU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itchFamily="34" charset="0"/>
              </a:rPr>
              <a:t>2. Длительных действий без сна.</a:t>
            </a:r>
          </a:p>
          <a:p>
            <a:pPr algn="just" eaLnBrk="1" hangingPunct="1">
              <a:lnSpc>
                <a:spcPct val="80000"/>
              </a:lnSpc>
              <a:buFontTx/>
              <a:buNone/>
              <a:defRPr/>
            </a:pPr>
            <a:r>
              <a:rPr lang="ru-RU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itchFamily="34" charset="0"/>
              </a:rPr>
              <a:t>3. Совершения длительных трудных маршей.</a:t>
            </a:r>
          </a:p>
          <a:p>
            <a:pPr algn="just" eaLnBrk="1" hangingPunct="1">
              <a:lnSpc>
                <a:spcPct val="80000"/>
              </a:lnSpc>
              <a:buFontTx/>
              <a:buNone/>
              <a:defRPr/>
            </a:pPr>
            <a:r>
              <a:rPr lang="ru-RU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itchFamily="34" charset="0"/>
              </a:rPr>
              <a:t>4. Отказов в действиях оружия и приборов.</a:t>
            </a:r>
          </a:p>
          <a:p>
            <a:pPr algn="just" eaLnBrk="1" hangingPunct="1">
              <a:lnSpc>
                <a:spcPct val="80000"/>
              </a:lnSpc>
              <a:buFontTx/>
              <a:buNone/>
              <a:defRPr/>
            </a:pPr>
            <a:r>
              <a:rPr lang="ru-RU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itchFamily="34" charset="0"/>
              </a:rPr>
              <a:t>5. Усложнения обстановки командирами,   требованиями   повысить темп действий на труднодоступной местности или увеличения нагрузки на воинов, условно выводя часть из них из строя, в основном наиболее физических крепких и выносливых, назначив их «ранеными», которых остальным придется нести.</a:t>
            </a:r>
          </a:p>
          <a:p>
            <a:pPr algn="just" eaLnBrk="1" hangingPunct="1">
              <a:lnSpc>
                <a:spcPct val="80000"/>
              </a:lnSpc>
              <a:buFontTx/>
              <a:buNone/>
              <a:defRPr/>
            </a:pPr>
            <a:r>
              <a:rPr lang="ru-RU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itchFamily="34" charset="0"/>
              </a:rPr>
              <a:t>6. Широкого применения инженерных   препятствий   и проволочных заграждений.</a:t>
            </a:r>
          </a:p>
          <a:p>
            <a:pPr algn="just" eaLnBrk="1" hangingPunct="1">
              <a:lnSpc>
                <a:spcPct val="80000"/>
              </a:lnSpc>
              <a:buFontTx/>
              <a:buNone/>
              <a:defRPr/>
            </a:pPr>
            <a:r>
              <a:rPr lang="ru-RU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itchFamily="34" charset="0"/>
              </a:rPr>
              <a:t>7. Действий в темноте.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1003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1003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7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0" fill="hold"/>
                                        <p:tgtEl>
                                          <p:spTgt spid="1003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0" fill="hold"/>
                                        <p:tgtEl>
                                          <p:spTgt spid="1003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7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0" fill="hold"/>
                                        <p:tgtEl>
                                          <p:spTgt spid="1003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0" fill="hold"/>
                                        <p:tgtEl>
                                          <p:spTgt spid="1003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7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0" fill="hold"/>
                                        <p:tgtEl>
                                          <p:spTgt spid="1003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0" fill="hold"/>
                                        <p:tgtEl>
                                          <p:spTgt spid="1003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7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0" fill="hold"/>
                                        <p:tgtEl>
                                          <p:spTgt spid="1003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0" fill="hold"/>
                                        <p:tgtEl>
                                          <p:spTgt spid="1003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7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0" fill="hold"/>
                                        <p:tgtEl>
                                          <p:spTgt spid="1003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0" fill="hold"/>
                                        <p:tgtEl>
                                          <p:spTgt spid="1003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7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0" fill="hold"/>
                                        <p:tgtEl>
                                          <p:spTgt spid="10035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0" fill="hold"/>
                                        <p:tgtEl>
                                          <p:spTgt spid="10035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Заголовок 1"/>
          <p:cNvSpPr>
            <a:spLocks noGrp="1"/>
          </p:cNvSpPr>
          <p:nvPr>
            <p:ph type="title"/>
          </p:nvPr>
        </p:nvSpPr>
        <p:spPr>
          <a:ln>
            <a:solidFill>
              <a:srgbClr val="C00000"/>
            </a:solidFill>
          </a:ln>
        </p:spPr>
        <p:txBody>
          <a:bodyPr/>
          <a:lstStyle/>
          <a:p>
            <a:pPr eaLnBrk="1" hangingPunct="1"/>
            <a:r>
              <a:rPr lang="ru-RU" b="1" dirty="0" smtClean="0">
                <a:solidFill>
                  <a:srgbClr val="FF0000"/>
                </a:solidFill>
              </a:rPr>
              <a:t> Учебные вопросы</a:t>
            </a:r>
            <a:endParaRPr lang="ru-RU" b="1" dirty="0" smtClean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b="1" dirty="0" smtClean="0">
                <a:solidFill>
                  <a:srgbClr val="0000FF"/>
                </a:solidFill>
                <a:latin typeface="+mn-lt"/>
                <a:ea typeface="+mn-ea"/>
                <a:cs typeface="+mn-cs"/>
              </a:rPr>
              <a:t>Основные цели и идеалы педагогики. </a:t>
            </a:r>
            <a:endParaRPr lang="ru-RU" dirty="0" smtClean="0">
              <a:solidFill>
                <a:srgbClr val="0000FF"/>
              </a:solidFill>
              <a:latin typeface="+mn-lt"/>
              <a:ea typeface="+mn-ea"/>
              <a:cs typeface="+mn-cs"/>
            </a:endParaRPr>
          </a:p>
          <a:p>
            <a:pPr>
              <a:buNone/>
            </a:pPr>
            <a:r>
              <a:rPr lang="ru-RU" b="1" dirty="0" smtClean="0">
                <a:solidFill>
                  <a:srgbClr val="0000FF"/>
                </a:solidFill>
                <a:latin typeface="+mn-lt"/>
                <a:ea typeface="+mn-ea"/>
                <a:cs typeface="+mn-cs"/>
              </a:rPr>
              <a:t>Военная педагогика</a:t>
            </a:r>
            <a:r>
              <a:rPr lang="ru-RU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. Особенности  </a:t>
            </a:r>
            <a:r>
              <a:rPr lang="ru-RU" b="1" dirty="0" smtClean="0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военно-педагогического процесса.</a:t>
            </a:r>
          </a:p>
          <a:p>
            <a:pPr eaLnBrk="1" hangingPunct="1">
              <a:buFontTx/>
              <a:buNone/>
              <a:defRPr/>
            </a:pPr>
            <a:endParaRPr lang="ru-RU" b="1" dirty="0">
              <a:solidFill>
                <a:srgbClr val="FFFF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2EAC570-3053-4322-B4CF-E9D65623DD1F}" type="slidenum">
              <a:rPr lang="ru-RU"/>
              <a:pPr>
                <a:defRPr/>
              </a:pPr>
              <a:t>7</a:t>
            </a:fld>
            <a:endParaRPr lang="ru-RU"/>
          </a:p>
        </p:txBody>
      </p:sp>
      <p:pic>
        <p:nvPicPr>
          <p:cNvPr id="8197" name="Picture 6" descr="kazah22607213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0825" y="3789363"/>
            <a:ext cx="3384550" cy="2251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198" name="Picture 8" descr="1326868109%5Fimg%5F491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219700" y="3716338"/>
            <a:ext cx="3455988" cy="2298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199" name="Picture 10" descr="4a0f3b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132138" y="5013325"/>
            <a:ext cx="2324100" cy="156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E5094FF-1073-4B56-BA43-8952A1AA8E01}" type="slidenum">
              <a:rPr lang="ru-RU"/>
              <a:pPr>
                <a:defRPr/>
              </a:pPr>
              <a:t>8</a:t>
            </a:fld>
            <a:endParaRPr lang="ru-RU"/>
          </a:p>
        </p:txBody>
      </p:sp>
      <p:sp>
        <p:nvSpPr>
          <p:cNvPr id="2" name="Овал 1"/>
          <p:cNvSpPr/>
          <p:nvPr/>
        </p:nvSpPr>
        <p:spPr>
          <a:xfrm>
            <a:off x="684213" y="188913"/>
            <a:ext cx="7559675" cy="914400"/>
          </a:xfrm>
          <a:prstGeom prst="ellipse">
            <a:avLst/>
          </a:prstGeom>
          <a:solidFill>
            <a:srgbClr val="FFCCFF"/>
          </a:solidFill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3600" b="1" dirty="0">
                <a:solidFill>
                  <a:srgbClr val="FF0000"/>
                </a:solidFill>
              </a:rPr>
              <a:t>Военная педагогика</a:t>
            </a:r>
          </a:p>
        </p:txBody>
      </p:sp>
      <p:sp>
        <p:nvSpPr>
          <p:cNvPr id="7" name="Стрелка вниз 6"/>
          <p:cNvSpPr/>
          <p:nvPr/>
        </p:nvSpPr>
        <p:spPr>
          <a:xfrm>
            <a:off x="4154488" y="1103313"/>
            <a:ext cx="484187" cy="400050"/>
          </a:xfrm>
          <a:prstGeom prst="downArrow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358775" y="1547813"/>
            <a:ext cx="8389938" cy="2817812"/>
          </a:xfrm>
          <a:prstGeom prst="roundRect">
            <a:avLst/>
          </a:prstGeom>
          <a:solidFill>
            <a:srgbClr val="CCFFCC"/>
          </a:solidFill>
          <a:ln>
            <a:solidFill>
              <a:srgbClr val="00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defRPr/>
            </a:pPr>
            <a:endParaRPr lang="ru-RU" dirty="0"/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defRPr/>
            </a:pPr>
            <a:r>
              <a:rPr lang="ru-RU" b="1" dirty="0">
                <a:solidFill>
                  <a:srgbClr val="C00000"/>
                </a:solidFill>
              </a:rPr>
              <a:t>                    - </a:t>
            </a:r>
            <a:r>
              <a:rPr lang="ru-RU" sz="2400" b="1" kern="0" dirty="0">
                <a:solidFill>
                  <a:srgbClr val="008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это отрасль педагогической науки: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defRPr/>
            </a:pPr>
            <a:r>
              <a:rPr lang="ru-RU" sz="2400" b="1" kern="0" dirty="0">
                <a:solidFill>
                  <a:srgbClr val="0000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                                      Изучает: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defRPr/>
            </a:pPr>
            <a:r>
              <a:rPr lang="ru-RU" sz="2400" b="1" kern="0" dirty="0">
                <a:solidFill>
                  <a:srgbClr val="C0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    -  закономерности военно-педагогического про- </a:t>
            </a:r>
            <a:r>
              <a:rPr lang="ru-RU" sz="2400" b="1" kern="0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цесса</a:t>
            </a:r>
            <a:r>
              <a:rPr lang="ru-RU" sz="2400" b="1" kern="0" dirty="0">
                <a:solidFill>
                  <a:srgbClr val="C0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, обучения и воспитания военнослужащих и воинских коллективов;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defRPr/>
            </a:pPr>
            <a:r>
              <a:rPr lang="ru-RU" sz="2400" b="1" kern="0" dirty="0">
                <a:solidFill>
                  <a:srgbClr val="C0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    - подготовку к успешному ведению боевых действий;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defRPr/>
            </a:pPr>
            <a:r>
              <a:rPr lang="ru-RU" sz="2400" b="1" kern="0" dirty="0">
                <a:solidFill>
                  <a:srgbClr val="C0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    - военно-профессиональную деятельность. </a:t>
            </a:r>
          </a:p>
          <a:p>
            <a:pPr algn="ctr">
              <a:defRPr/>
            </a:pPr>
            <a:endParaRPr lang="ru-RU" sz="2400" b="1" dirty="0">
              <a:solidFill>
                <a:srgbClr val="FF0000"/>
              </a:solidFill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20688" y="4581525"/>
            <a:ext cx="8208962" cy="1993900"/>
          </a:xfrm>
          <a:prstGeom prst="roundRect">
            <a:avLst>
              <a:gd name="adj" fmla="val 39394"/>
            </a:avLst>
          </a:prstGeom>
          <a:solidFill>
            <a:srgbClr val="CCFFCC"/>
          </a:solidFill>
          <a:ln>
            <a:solidFill>
              <a:srgbClr val="00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defRPr/>
            </a:pPr>
            <a:r>
              <a:rPr lang="ru-RU" sz="2400" b="1" kern="0" dirty="0">
                <a:solidFill>
                  <a:srgbClr val="C0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                              - это наука: 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-"/>
              <a:defRPr/>
            </a:pPr>
            <a:r>
              <a:rPr lang="ru-RU" sz="2400" b="1" kern="0" dirty="0">
                <a:solidFill>
                  <a:srgbClr val="C0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о воспитании, обучении и образовании личного состава Вооруженных Сил;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-"/>
              <a:defRPr/>
            </a:pPr>
            <a:r>
              <a:rPr lang="ru-RU" sz="2400" b="1" kern="0" dirty="0">
                <a:solidFill>
                  <a:srgbClr val="C0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 о подготовке подразделений (частей) к успешным действиям в условиях воинской деятельности</a:t>
            </a:r>
            <a:r>
              <a:rPr lang="ru-RU" sz="2400" b="1" kern="0" dirty="0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65FF787-CB5F-49AF-96EA-5E7F93BA0772}" type="slidenum">
              <a:rPr lang="ru-RU"/>
              <a:pPr>
                <a:defRPr/>
              </a:pPr>
              <a:t>9</a:t>
            </a:fld>
            <a:endParaRPr lang="ru-RU"/>
          </a:p>
        </p:txBody>
      </p:sp>
      <p:sp>
        <p:nvSpPr>
          <p:cNvPr id="10243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188913"/>
            <a:ext cx="8229600" cy="1143000"/>
          </a:xfrm>
        </p:spPr>
        <p:txBody>
          <a:bodyPr/>
          <a:lstStyle/>
          <a:p>
            <a:pPr eaLnBrk="1" hangingPunct="1"/>
            <a:r>
              <a:rPr lang="ru-RU" sz="4000" b="1" smtClean="0">
                <a:solidFill>
                  <a:srgbClr val="FF3300"/>
                </a:solidFill>
              </a:rPr>
              <a:t>Главное назначение педагогики</a:t>
            </a:r>
          </a:p>
        </p:txBody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1600200"/>
            <a:ext cx="8362950" cy="4525963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ru-RU" smtClean="0">
                <a:solidFill>
                  <a:srgbClr val="0000FF"/>
                </a:solidFill>
              </a:rPr>
              <a:t>       </a:t>
            </a:r>
            <a:r>
              <a:rPr lang="ru-RU" b="1" smtClean="0">
                <a:solidFill>
                  <a:srgbClr val="0000FF"/>
                </a:solidFill>
              </a:rPr>
              <a:t>Способствовать подготовке мужественных и умелых защитников Родины, обладающих прочными морально-психологическими и боевыми качествами, высоким  боевым мастерством.</a:t>
            </a:r>
          </a:p>
        </p:txBody>
      </p:sp>
      <p:pic>
        <p:nvPicPr>
          <p:cNvPr id="62469" name="Picture 5" descr="https://encrypted-tbn0.gstatic.com/images?q=tbn:ANd9GcTDqnyb24xf8YZQA0rpro-LFxq70APQMBCvDUKbyWPkEtAIwl3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/>
            </a:extLst>
          </a:blip>
          <a:srcRect/>
          <a:stretch>
            <a:fillRect/>
          </a:stretch>
        </p:blipFill>
        <p:spPr bwMode="auto">
          <a:xfrm>
            <a:off x="5436096" y="4088756"/>
            <a:ext cx="2880320" cy="2520281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  <a:extLst>
            <a:ext uri="{909E8E84-426E-40DD-AFC4-6F175D3DCCD1}"/>
          </a:extLst>
        </p:spPr>
      </p:pic>
      <p:pic>
        <p:nvPicPr>
          <p:cNvPr id="62471" name="Picture 7" descr="https://encrypted-tbn3.gstatic.com/images?q=tbn:ANd9GcRX_GvjnKV5NQqXQDihLMG0n4X3C-HZWxTe7UGk-2fz-WhywOxP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/>
            </a:extLst>
          </a:blip>
          <a:srcRect/>
          <a:stretch>
            <a:fillRect/>
          </a:stretch>
        </p:blipFill>
        <p:spPr bwMode="auto">
          <a:xfrm>
            <a:off x="251520" y="4725144"/>
            <a:ext cx="2448272" cy="1836204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  <a:extLst>
            <a:ext uri="{909E8E84-426E-40DD-AFC4-6F175D3DCCD1}"/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1439</TotalTime>
  <Words>981</Words>
  <Application>Microsoft Office PowerPoint</Application>
  <PresentationFormat>Экран (4:3)</PresentationFormat>
  <Paragraphs>115</Paragraphs>
  <Slides>21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2" baseType="lpstr">
      <vt:lpstr>Оформление по умолчанию</vt:lpstr>
      <vt:lpstr>     Тема № 8  Военная педагогика. Особенности  военно-педагогического процесса Занятие 1 – лекция 2 часа  </vt:lpstr>
      <vt:lpstr>Учебные вопросы:</vt:lpstr>
      <vt:lpstr>Контрольные вопросы по пройденной теме:</vt:lpstr>
      <vt:lpstr>Назовите психотравмирующие факторы боевой обстановки:</vt:lpstr>
      <vt:lpstr>Назовите классификацию приемов моделирования  психотравмирующих факторов:</vt:lpstr>
      <vt:lpstr>Назовите с помощью каких приемов осуществляется физическое изнурение военнослужащих:</vt:lpstr>
      <vt:lpstr> Учебные вопросы</vt:lpstr>
      <vt:lpstr>Слайд 8</vt:lpstr>
      <vt:lpstr>Главное назначение педагогики</vt:lpstr>
      <vt:lpstr>Военная педагогика как наука решает следующие задачи - 1: </vt:lpstr>
      <vt:lpstr>Военная педагогика как наука решает следующие задачи - 2: </vt:lpstr>
      <vt:lpstr>Военная педагогика как наука решает следующие задачи - 3: </vt:lpstr>
      <vt:lpstr>Военная педагогика как наука решает следующие задачи - 4: </vt:lpstr>
      <vt:lpstr>Слайд 14</vt:lpstr>
      <vt:lpstr>Слайд 15</vt:lpstr>
      <vt:lpstr>Слайд 16</vt:lpstr>
      <vt:lpstr>Слайд 17</vt:lpstr>
      <vt:lpstr>Особенности военно-педагогического процесса</vt:lpstr>
      <vt:lpstr>Особенности военно-педагогического процесса</vt:lpstr>
      <vt:lpstr>Особенности военно-педагогического процесса</vt:lpstr>
      <vt:lpstr>Вывод: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bilyk</dc:creator>
  <cp:lastModifiedBy>admin</cp:lastModifiedBy>
  <cp:revision>50</cp:revision>
  <dcterms:created xsi:type="dcterms:W3CDTF">2010-11-12T01:49:16Z</dcterms:created>
  <dcterms:modified xsi:type="dcterms:W3CDTF">2021-05-02T16:06:47Z</dcterms:modified>
</cp:coreProperties>
</file>